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80" r:id="rId5"/>
    <p:sldId id="263" r:id="rId6"/>
    <p:sldId id="279" r:id="rId7"/>
    <p:sldId id="264" r:id="rId8"/>
    <p:sldId id="281" r:id="rId9"/>
    <p:sldId id="283" r:id="rId10"/>
    <p:sldId id="282" r:id="rId11"/>
    <p:sldId id="265" r:id="rId12"/>
    <p:sldId id="284" r:id="rId13"/>
    <p:sldId id="267" r:id="rId14"/>
    <p:sldId id="285" r:id="rId15"/>
    <p:sldId id="268" r:id="rId16"/>
    <p:sldId id="286" r:id="rId17"/>
    <p:sldId id="270" r:id="rId18"/>
    <p:sldId id="269" r:id="rId19"/>
    <p:sldId id="271" r:id="rId20"/>
    <p:sldId id="274" r:id="rId21"/>
    <p:sldId id="272" r:id="rId22"/>
    <p:sldId id="273" r:id="rId23"/>
    <p:sldId id="275" r:id="rId24"/>
    <p:sldId id="276" r:id="rId25"/>
    <p:sldId id="277" r:id="rId26"/>
    <p:sldId id="287" r:id="rId27"/>
    <p:sldId id="288" r:id="rId28"/>
    <p:sldId id="289" r:id="rId29"/>
    <p:sldId id="290" r:id="rId30"/>
    <p:sldId id="292" r:id="rId31"/>
    <p:sldId id="291" r:id="rId32"/>
    <p:sldId id="278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FF00"/>
    <a:srgbClr val="FF0000"/>
    <a:srgbClr val="CC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043" autoAdjust="0"/>
  </p:normalViewPr>
  <p:slideViewPr>
    <p:cSldViewPr>
      <p:cViewPr>
        <p:scale>
          <a:sx n="63" d="100"/>
          <a:sy n="63" d="100"/>
        </p:scale>
        <p:origin x="-137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96A135-0671-4EDF-8AF4-24F1532017B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D14530-0F85-4C57-A744-1373CCDE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4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86;&#1085;&#1082;&#1091;&#1088;&#1089;%20&#1057;&#1083;&#1072;&#1081;&#1076;&#1058;&#1054;&#1055;\&#8470;1\Kalimb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gif"/><Relationship Id="rId7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image" Target="../media/image21.gif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2963903" y="1861515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67232" y="1916832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565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Правила 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дорожного движения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930" y="3857628"/>
            <a:ext cx="3276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Гусева Надежда Николаевна,</a:t>
            </a: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учитель технологии,</a:t>
            </a: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высшей квалификационной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категории, </a:t>
            </a: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МБОУ-СОШ №165, 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г. Екатеринбурга.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240" y="6021288"/>
            <a:ext cx="87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3212976"/>
            <a:ext cx="478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для детей и подростков   </a:t>
            </a:r>
            <a:endParaRPr lang="ru-RU" sz="20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5729351" y="2304060"/>
            <a:ext cx="1429200" cy="108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5652120" y="2505659"/>
            <a:ext cx="1567076" cy="14629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5574636" y="2764501"/>
            <a:ext cx="1706400" cy="14401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5782445" y="2123691"/>
            <a:ext cx="1332000" cy="90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5826254" y="1976178"/>
            <a:ext cx="1260000" cy="72008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1052736"/>
            <a:ext cx="1944216" cy="1944216"/>
          </a:xfrm>
          <a:prstGeom prst="rect">
            <a:avLst/>
          </a:prstGeom>
        </p:spPr>
      </p:pic>
      <p:pic>
        <p:nvPicPr>
          <p:cNvPr id="27" name="Рисунок 26" descr="автомобиль 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05063" y="2683390"/>
            <a:ext cx="4608512" cy="4201993"/>
          </a:xfrm>
          <a:prstGeom prst="rect">
            <a:avLst/>
          </a:prstGeom>
        </p:spPr>
      </p:pic>
      <p:pic>
        <p:nvPicPr>
          <p:cNvPr id="19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МБОУ -  СРЕДНЯЯ ОБЩЕОБРАЗОВАТЕЛЬНАЯ ШКОЛА №165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</a:rPr>
              <a:t>г. Екатеринбурга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3.7037E-6 L 0.61423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1597 L -0.21649 0.015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автомобиль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1928802"/>
            <a:ext cx="8072494" cy="695904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475656" y="0"/>
            <a:ext cx="7668344" cy="2204864"/>
          </a:xfrm>
          <a:prstGeom prst="cloudCallout">
            <a:avLst>
              <a:gd name="adj1" fmla="val 507"/>
              <a:gd name="adj2" fmla="val 16437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62068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Впредь скажу вам очень строго: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«Не выбегайте на дорогу!»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64502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1.11111E-6 L 0.37795 1.11111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000232" y="214290"/>
            <a:ext cx="7143768" cy="2643230"/>
          </a:xfrm>
          <a:prstGeom prst="cloudCallout">
            <a:avLst>
              <a:gd name="adj1" fmla="val -8403"/>
              <a:gd name="adj2" fmla="val 13303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Кто-то сильный, кто-то ловкий</a:t>
            </a:r>
          </a:p>
          <a:p>
            <a:pPr marL="725488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 толпа на остановке</a:t>
            </a:r>
          </a:p>
          <a:p>
            <a:pPr marL="725488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Утром свой автобус ждёт,</a:t>
            </a:r>
          </a:p>
          <a:p>
            <a:pPr marL="725488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Норовит пролезть вперёд!</a:t>
            </a:r>
          </a:p>
        </p:txBody>
      </p:sp>
      <p:pic>
        <p:nvPicPr>
          <p:cNvPr id="12" name="Рисунок 11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8431" y="2733910"/>
            <a:ext cx="2047352" cy="3506853"/>
          </a:xfrm>
          <a:prstGeom prst="rect">
            <a:avLst/>
          </a:prstGeom>
        </p:spPr>
      </p:pic>
      <p:pic>
        <p:nvPicPr>
          <p:cNvPr id="14" name="Рисунок 13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188624" y="2699794"/>
            <a:ext cx="2009169" cy="3441447"/>
          </a:xfrm>
          <a:prstGeom prst="rect">
            <a:avLst/>
          </a:prstGeom>
        </p:spPr>
      </p:pic>
      <p:pic>
        <p:nvPicPr>
          <p:cNvPr id="13" name="Рисунок 12" descr="ludia-23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8704" y="2653911"/>
            <a:ext cx="2160239" cy="3700211"/>
          </a:xfrm>
          <a:prstGeom prst="rect">
            <a:avLst/>
          </a:prstGeom>
        </p:spPr>
      </p:pic>
      <p:pic>
        <p:nvPicPr>
          <p:cNvPr id="29" name="Рисунок 28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2679" y="2704827"/>
            <a:ext cx="2038279" cy="3491311"/>
          </a:xfrm>
          <a:prstGeom prst="rect">
            <a:avLst/>
          </a:prstGeom>
        </p:spPr>
      </p:pic>
      <p:pic>
        <p:nvPicPr>
          <p:cNvPr id="30" name="Рисунок 29" descr="ludia-231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68544" y="2636912"/>
            <a:ext cx="2061943" cy="3531843"/>
          </a:xfrm>
          <a:prstGeom prst="rect">
            <a:avLst/>
          </a:prstGeom>
        </p:spPr>
      </p:pic>
      <p:pic>
        <p:nvPicPr>
          <p:cNvPr id="31" name="Рисунок 30" descr="ludia-23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664" y="2642275"/>
            <a:ext cx="2092944" cy="3584944"/>
          </a:xfrm>
          <a:prstGeom prst="rect">
            <a:avLst/>
          </a:prstGeom>
        </p:spPr>
      </p:pic>
      <p:pic>
        <p:nvPicPr>
          <p:cNvPr id="11" name="Рисунок 10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3635896"/>
            <a:ext cx="3177480" cy="3177480"/>
          </a:xfrm>
          <a:prstGeom prst="rect">
            <a:avLst/>
          </a:prstGeom>
        </p:spPr>
      </p:pic>
      <p:pic>
        <p:nvPicPr>
          <p:cNvPr id="9" name="Рисунок 8" descr="автомобиль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95123">
            <a:off x="-494050" y="2118820"/>
            <a:ext cx="6535482" cy="519551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36666 -0.000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88194 0 " pathEditMode="relative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9" name="Рисунок 8" descr="автомобиль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77" flipH="1">
            <a:off x="3648989" y="2378123"/>
            <a:ext cx="5959048" cy="473726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0"/>
            <a:ext cx="6429388" cy="3500438"/>
          </a:xfrm>
          <a:prstGeom prst="cloudCallout">
            <a:avLst>
              <a:gd name="adj1" fmla="val 4200"/>
              <a:gd name="adj2" fmla="val 12572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дети2.gif"/>
          <p:cNvPicPr>
            <a:picLocks noChangeAspect="1"/>
          </p:cNvPicPr>
          <p:nvPr/>
        </p:nvPicPr>
        <p:blipFill>
          <a:blip r:embed="rId4" cstate="print"/>
          <a:srcRect b="-3598"/>
          <a:stretch>
            <a:fillRect/>
          </a:stretch>
        </p:blipFill>
        <p:spPr>
          <a:xfrm flipH="1">
            <a:off x="35448" y="3501008"/>
            <a:ext cx="3240408" cy="33569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869811"/>
            <a:ext cx="559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Малышам опасно здесь!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Никогда вперед не лезь!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85793"/>
            <a:ext cx="5489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Вдруг нечаянно толкнут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 автобус тут, как тут…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5.83333E-6 5.92593E-6 L -0.43317 5.92593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2" name="Рисунок 11" descr="автомобиль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58280" y="3500438"/>
            <a:ext cx="6488618" cy="365373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428728" y="0"/>
            <a:ext cx="7031704" cy="2643182"/>
          </a:xfrm>
          <a:prstGeom prst="cloudCallout">
            <a:avLst>
              <a:gd name="adj1" fmla="val 8524"/>
              <a:gd name="adj2" fmla="val 89285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5500758" y="2996952"/>
            <a:ext cx="3925100" cy="3925100"/>
          </a:xfrm>
          <a:prstGeom prst="rect">
            <a:avLst/>
          </a:prstGeom>
        </p:spPr>
      </p:pic>
      <p:pic>
        <p:nvPicPr>
          <p:cNvPr id="11" name="Рисунок 10" descr="transporta-441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572328" y="4850374"/>
            <a:ext cx="2981325" cy="1905000"/>
          </a:xfrm>
          <a:prstGeom prst="rect">
            <a:avLst/>
          </a:prstGeom>
        </p:spPr>
      </p:pic>
      <p:pic>
        <p:nvPicPr>
          <p:cNvPr id="8" name="Рисунок 7" descr="transporta-441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357750" y="4850374"/>
            <a:ext cx="2981325" cy="19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1428736"/>
            <a:ext cx="584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Есть у вас велосипед,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 нет 14 лет?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4291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Пока катайтесь во дворе,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Где безопасно детворе.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8021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0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2" name="Рисунок 11" descr="автомобиль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9671" y="3071810"/>
            <a:ext cx="6723839" cy="378619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0"/>
            <a:ext cx="7429520" cy="2428868"/>
          </a:xfrm>
          <a:prstGeom prst="cloudCallout">
            <a:avLst>
              <a:gd name="adj1" fmla="val 16943"/>
              <a:gd name="adj2" fmla="val 13342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1878" y="3429000"/>
            <a:ext cx="194756" cy="28773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ветофор зе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2376" y="404664"/>
            <a:ext cx="980063" cy="3024336"/>
          </a:xfrm>
          <a:prstGeom prst="rect">
            <a:avLst/>
          </a:prstGeom>
        </p:spPr>
      </p:pic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4077510" y="3068960"/>
            <a:ext cx="3925100" cy="3925100"/>
          </a:xfrm>
          <a:prstGeom prst="rect">
            <a:avLst/>
          </a:prstGeom>
        </p:spPr>
      </p:pic>
      <p:pic>
        <p:nvPicPr>
          <p:cNvPr id="11" name="Рисунок 10" descr="transporta-441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149080" y="4922382"/>
            <a:ext cx="2981325" cy="1905000"/>
          </a:xfrm>
          <a:prstGeom prst="rect">
            <a:avLst/>
          </a:prstGeom>
        </p:spPr>
      </p:pic>
      <p:pic>
        <p:nvPicPr>
          <p:cNvPr id="8" name="Рисунок 7" descr="transporta-441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3060848" y="4916458"/>
            <a:ext cx="2981325" cy="1905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3568" y="114298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даже в соседний дом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Придется идти вам пешком!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28604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зеленый свет идите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Велосипед за руль ведите!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6 0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6 0 " pathEditMode="relative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6 0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-4.81481E-6 L 1.14427 -4.81481E-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-2.96296E-6 L 1.14427 -2.96296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2 0.00115 L 1.14427 0.00115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08 -4.81481E-6 L 1.86528 -4.81481E-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27 -2.96296E-6 L 1.86875 -2.96296E-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27 2.96296E-6 L 1.86875 2.96296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5" name="Трапеция 14"/>
          <p:cNvSpPr/>
          <p:nvPr/>
        </p:nvSpPr>
        <p:spPr>
          <a:xfrm>
            <a:off x="4143372" y="6000768"/>
            <a:ext cx="2000264" cy="14287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4056168" y="6286520"/>
            <a:ext cx="2214578" cy="214314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3929058" y="6643685"/>
            <a:ext cx="2500330" cy="214315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автомобиль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848799" y="3286100"/>
            <a:ext cx="4740279" cy="35719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187624" y="0"/>
            <a:ext cx="7956376" cy="2714620"/>
          </a:xfrm>
          <a:prstGeom prst="cloudCallout">
            <a:avLst>
              <a:gd name="adj1" fmla="val -17647"/>
              <a:gd name="adj2" fmla="val 9530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6456" y="3140968"/>
            <a:ext cx="3491880" cy="3491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5736" y="135729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Через шоссе не торопись!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Остановись и оглянись!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6448" y="57148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Найди ближайший переход,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Он вас, друзья, не подведет!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91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34045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5" name="Трапеция 14"/>
          <p:cNvSpPr/>
          <p:nvPr/>
        </p:nvSpPr>
        <p:spPr>
          <a:xfrm>
            <a:off x="-214346" y="6000768"/>
            <a:ext cx="3714776" cy="14287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-357222" y="6286520"/>
            <a:ext cx="3929090" cy="214314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-500098" y="6643685"/>
            <a:ext cx="4143404" cy="214315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автомобиль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57620" y="2071679"/>
            <a:ext cx="6494818" cy="489398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00034" y="0"/>
            <a:ext cx="7956376" cy="2285992"/>
          </a:xfrm>
          <a:prstGeom prst="cloudCallout">
            <a:avLst>
              <a:gd name="adj1" fmla="val 10490"/>
              <a:gd name="adj2" fmla="val 14771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3491880" cy="3491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114298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Эти белые полоски,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лежат на перекрестке 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860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«зебра» - переход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Через улицу ведет.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3.7037E-7 L 0.00191 0.710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00628" y="2071678"/>
            <a:ext cx="142876" cy="3929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2214554"/>
            <a:ext cx="1428760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тихи о дорожных знаках. Дорожный знак. Пешеходный переход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1285883" cy="137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148064" y="6000768"/>
            <a:ext cx="3240360" cy="16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6293554"/>
            <a:ext cx="3240360" cy="25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6669360"/>
            <a:ext cx="3240360" cy="18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51520" y="0"/>
            <a:ext cx="7704856" cy="2276872"/>
          </a:xfrm>
          <a:prstGeom prst="cloudCallout">
            <a:avLst>
              <a:gd name="adj1" fmla="val -23849"/>
              <a:gd name="adj2" fmla="val 17871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3775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808" y="1142984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Перейти дорогу можно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Там, где знак стоит дорожный!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7848" y="357166"/>
            <a:ext cx="6678488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бы вы его узнали,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Вам его нарисовали.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автомобил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33052" y="1684706"/>
            <a:ext cx="4948668" cy="5249682"/>
          </a:xfrm>
          <a:prstGeom prst="rect">
            <a:avLst/>
          </a:prstGeom>
        </p:spPr>
      </p:pic>
      <p:pic>
        <p:nvPicPr>
          <p:cNvPr id="9" name="Рисунок 8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6536" y="2852936"/>
            <a:ext cx="3531944" cy="3531944"/>
          </a:xfrm>
          <a:prstGeom prst="rect">
            <a:avLst/>
          </a:prstGeom>
        </p:spPr>
      </p:pic>
      <p:pic>
        <p:nvPicPr>
          <p:cNvPr id="17" name="Рисунок 16" descr="дети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2568" y="2780928"/>
            <a:ext cx="3491880" cy="349188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496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5104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3.7037E-7 L 0.00191 0.7106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4528" y="2924944"/>
            <a:ext cx="3429000" cy="3429000"/>
          </a:xfrm>
          <a:prstGeom prst="rect">
            <a:avLst/>
          </a:prstGeom>
        </p:spPr>
      </p:pic>
      <p:pic>
        <p:nvPicPr>
          <p:cNvPr id="9" name="Рисунок 8" descr="автомобиль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9569" y="2276872"/>
            <a:ext cx="6068819" cy="482453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051720" y="0"/>
            <a:ext cx="6667674" cy="2547234"/>
          </a:xfrm>
          <a:prstGeom prst="cloudCallout">
            <a:avLst>
              <a:gd name="adj1" fmla="val -15078"/>
              <a:gd name="adj2" fmla="val 150191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214422"/>
            <a:ext cx="7290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Обходят спереди трамвай,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Автобус сзади огибай!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2860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Такой порядок на дороге,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ты его не забывай!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556E-6 L -0.40938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40937 4.81481E-6 L -1.45677 4.81481E-6 " pathEditMode="relative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285984" y="214290"/>
            <a:ext cx="6858016" cy="2134590"/>
          </a:xfrm>
          <a:prstGeom prst="cloudCallout">
            <a:avLst>
              <a:gd name="adj1" fmla="val -52917"/>
              <a:gd name="adj2" fmla="val 46739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79780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Меня узнаешь сразу,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Я – светофор трехглазый.</a:t>
            </a:r>
          </a:p>
        </p:txBody>
      </p:sp>
      <p:pic>
        <p:nvPicPr>
          <p:cNvPr id="9" name="Рисунок 8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85992"/>
            <a:ext cx="4786346" cy="47863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ветоф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470"/>
            <a:ext cx="1214446" cy="374761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956714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 b="-1570"/>
          <a:stretch>
            <a:fillRect/>
          </a:stretch>
        </p:blipFill>
        <p:spPr>
          <a:xfrm>
            <a:off x="0" y="-27384"/>
            <a:ext cx="9143999" cy="619268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автомобиль-биби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52528" y="2524567"/>
            <a:ext cx="4752528" cy="433343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000232" y="0"/>
            <a:ext cx="7143768" cy="2643182"/>
          </a:xfrm>
          <a:prstGeom prst="cloudCallout">
            <a:avLst>
              <a:gd name="adj1" fmla="val -40334"/>
              <a:gd name="adj2" fmla="val 10884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564904"/>
            <a:ext cx="4392488" cy="43924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11960" y="9325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Здравствуйте, друзья!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автомобиль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Бибишка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14291"/>
            <a:ext cx="5426406" cy="85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Хочу напомнить вам некоторые правила дорожного движения!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2537520"/>
            <a:ext cx="4320480" cy="4320480"/>
          </a:xfrm>
          <a:prstGeom prst="rect">
            <a:avLst/>
          </a:prstGeom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5394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46857 0.0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85992"/>
            <a:ext cx="4786346" cy="4786346"/>
          </a:xfrm>
          <a:prstGeom prst="rect">
            <a:avLst/>
          </a:prstGeom>
        </p:spPr>
      </p:pic>
      <p:pic>
        <p:nvPicPr>
          <p:cNvPr id="17" name="Рисунок 16" descr="светофор к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424580"/>
            <a:ext cx="1213200" cy="3743764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500298" y="0"/>
            <a:ext cx="6643702" cy="2571744"/>
          </a:xfrm>
          <a:prstGeom prst="cloudCallout">
            <a:avLst>
              <a:gd name="adj1" fmla="val -69574"/>
              <a:gd name="adj2" fmla="val 4509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3544" y="764704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красный свет горит,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Значит «переход» закрыт!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483768" y="0"/>
            <a:ext cx="6660232" cy="2357430"/>
          </a:xfrm>
          <a:prstGeom prst="cloudCallout">
            <a:avLst>
              <a:gd name="adj1" fmla="val -57575"/>
              <a:gd name="adj2" fmla="val 6297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285968"/>
            <a:ext cx="4572032" cy="4572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4072" y="725795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Желтый говорит народу: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«Приготовься к переходу!»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светофор же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1082"/>
            <a:ext cx="1213200" cy="3743764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214546" y="0"/>
            <a:ext cx="6929454" cy="2285992"/>
          </a:xfrm>
          <a:prstGeom prst="cloudCallout">
            <a:avLst>
              <a:gd name="adj1" fmla="val -51366"/>
              <a:gd name="adj2" fmla="val 109555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indent="-4763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0336" y="1897270"/>
            <a:ext cx="4929198" cy="49291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71800" y="67469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Свет зеленый приглашает,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Всем идти он разрешает.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ветофор зел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1213200" cy="3743765"/>
          </a:xfrm>
          <a:prstGeom prst="rect">
            <a:avLst/>
          </a:prstGeom>
        </p:spPr>
      </p:pic>
      <p:pic>
        <p:nvPicPr>
          <p:cNvPr id="9" name="Рисунок 8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57364"/>
            <a:ext cx="5000636" cy="500063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61111E-6 -8.14815E-6 L -1.41754 -8.14815E-6 " pathEditMode="relative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195736" y="214290"/>
            <a:ext cx="7200800" cy="2351184"/>
          </a:xfrm>
          <a:prstGeom prst="cloudCallout">
            <a:avLst>
              <a:gd name="adj1" fmla="val -53985"/>
              <a:gd name="adj2" fmla="val 5390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35729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Снова желтый свет включился,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Переход наш завершился!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4520" y="57148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Остается только ждать,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позволят вновь шагать!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1466" y="2238494"/>
            <a:ext cx="142876" cy="42148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ветофор же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04664"/>
            <a:ext cx="1213200" cy="3743769"/>
          </a:xfrm>
          <a:prstGeom prst="rect">
            <a:avLst/>
          </a:prstGeom>
        </p:spPr>
      </p:pic>
      <p:pic>
        <p:nvPicPr>
          <p:cNvPr id="14" name="Рисунок 13" descr="дети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71678"/>
            <a:ext cx="4929198" cy="4929198"/>
          </a:xfrm>
          <a:prstGeom prst="rect">
            <a:avLst/>
          </a:prstGeom>
        </p:spPr>
      </p:pic>
      <p:pic>
        <p:nvPicPr>
          <p:cNvPr id="13" name="Рисунок 12" descr="дет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2071678"/>
            <a:ext cx="5000636" cy="5000636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73386 0.0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7" name="Рисунок 16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348880" y="3143224"/>
            <a:ext cx="3714776" cy="3714776"/>
          </a:xfrm>
          <a:prstGeom prst="rect">
            <a:avLst/>
          </a:prstGeom>
        </p:spPr>
      </p:pic>
      <p:pic>
        <p:nvPicPr>
          <p:cNvPr id="10" name="Рисунок 9" descr="автомобиль-биби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17765" y="2780928"/>
            <a:ext cx="4371259" cy="398578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42910" y="285728"/>
            <a:ext cx="6377362" cy="2207168"/>
          </a:xfrm>
          <a:prstGeom prst="cloudCallout">
            <a:avLst>
              <a:gd name="adj1" fmla="val 33055"/>
              <a:gd name="adj2" fmla="val 161598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428736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повторили правила дорожного движения!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4291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Помните их также, как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Таблицу умножения!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421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93889E-18 L 0.44097 6.93889E-18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0" name="Рисунок 9" descr="автомобиль-биби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71259" y="2780928"/>
            <a:ext cx="4371259" cy="398578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571604" y="214290"/>
            <a:ext cx="6643734" cy="2143116"/>
          </a:xfrm>
          <a:prstGeom prst="cloudCallout">
            <a:avLst>
              <a:gd name="adj1" fmla="val -17189"/>
              <a:gd name="adj2" fmla="val 90855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3775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автомобиль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5584" flipH="1">
            <a:off x="9528496" y="76777"/>
            <a:ext cx="2130274" cy="1693506"/>
          </a:xfrm>
          <a:prstGeom prst="rect">
            <a:avLst/>
          </a:prstGeom>
        </p:spPr>
      </p:pic>
      <p:pic>
        <p:nvPicPr>
          <p:cNvPr id="9" name="Рисунок 8" descr="автомобиль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396536" y="1262163"/>
            <a:ext cx="1928826" cy="1662781"/>
          </a:xfrm>
          <a:prstGeom prst="rect">
            <a:avLst/>
          </a:prstGeom>
        </p:spPr>
      </p:pic>
      <p:pic>
        <p:nvPicPr>
          <p:cNvPr id="11" name="Рисунок 10" descr="автомобиль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928990" y="0"/>
            <a:ext cx="2062685" cy="1554277"/>
          </a:xfrm>
          <a:prstGeom prst="rect">
            <a:avLst/>
          </a:prstGeom>
        </p:spPr>
      </p:pic>
      <p:pic>
        <p:nvPicPr>
          <p:cNvPr id="12" name="Рисунок 11" descr="автомобиль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48861" y="571480"/>
            <a:ext cx="1548861" cy="1643074"/>
          </a:xfrm>
          <a:prstGeom prst="rect">
            <a:avLst/>
          </a:prstGeom>
        </p:spPr>
      </p:pic>
      <p:pic>
        <p:nvPicPr>
          <p:cNvPr id="13" name="Рисунок 12" descr="автомобиль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14742" y="1571612"/>
            <a:ext cx="2966472" cy="1500198"/>
          </a:xfrm>
          <a:prstGeom prst="rect">
            <a:avLst/>
          </a:prstGeom>
        </p:spPr>
      </p:pic>
      <p:pic>
        <p:nvPicPr>
          <p:cNvPr id="14" name="Рисунок 13" descr="дети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76456" y="3143224"/>
            <a:ext cx="3714776" cy="37147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79712" y="1214422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Друзья-автомобили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Вас рады обучать!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500042"/>
            <a:ext cx="523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 правила дорог вы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 смели нарушать!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50278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39983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7.40741E-7 L 0.33281 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6771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2441 0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441 0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0.2823 -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1" y="0"/>
            <a:ext cx="9143999" cy="6000719"/>
          </a:xfrm>
          <a:prstGeom prst="rect">
            <a:avLst/>
          </a:prstGeom>
        </p:spPr>
      </p:pic>
      <p:pic>
        <p:nvPicPr>
          <p:cNvPr id="11" name="Рисунок 10" descr="автомобиль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88840" y="2222558"/>
            <a:ext cx="2938940" cy="2214554"/>
          </a:xfrm>
          <a:prstGeom prst="rect">
            <a:avLst/>
          </a:prstGeom>
        </p:spPr>
      </p:pic>
      <p:pic>
        <p:nvPicPr>
          <p:cNvPr id="12" name="Рисунок 11" descr="автомобил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00230" y="2000240"/>
            <a:ext cx="2357486" cy="2500885"/>
          </a:xfrm>
          <a:prstGeom prst="rect">
            <a:avLst/>
          </a:prstGeom>
        </p:spPr>
      </p:pic>
      <p:pic>
        <p:nvPicPr>
          <p:cNvPr id="13" name="Рисунок 12" descr="автомобиль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164896" y="3769348"/>
            <a:ext cx="5164896" cy="2611980"/>
          </a:xfrm>
          <a:prstGeom prst="rect">
            <a:avLst/>
          </a:prstGeom>
        </p:spPr>
      </p:pic>
      <p:pic>
        <p:nvPicPr>
          <p:cNvPr id="8" name="Рисунок 7" descr="автомобиль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5584" flipH="1">
            <a:off x="9244861" y="2048600"/>
            <a:ext cx="3583872" cy="2849074"/>
          </a:xfrm>
          <a:prstGeom prst="rect">
            <a:avLst/>
          </a:prstGeom>
        </p:spPr>
      </p:pic>
      <p:pic>
        <p:nvPicPr>
          <p:cNvPr id="9" name="Рисунок 8" descr="автомобиль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454189" y="3645024"/>
            <a:ext cx="3254715" cy="280578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643042" y="0"/>
            <a:ext cx="7169450" cy="3000396"/>
          </a:xfrm>
          <a:prstGeom prst="cloudCallout">
            <a:avLst>
              <a:gd name="adj1" fmla="val 3701"/>
              <a:gd name="adj2" fmla="val 9795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475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142873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Желаем вам, ребята,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Нас не подвести!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71435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Успехов вам, удачи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доброго пути!!!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автомобиль-бибишка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600372" y="3739730"/>
            <a:ext cx="3419844" cy="3118270"/>
          </a:xfrm>
          <a:prstGeom prst="rect">
            <a:avLst/>
          </a:prstGeom>
        </p:spPr>
      </p:pic>
      <p:sp>
        <p:nvSpPr>
          <p:cNvPr id="16" name="Стрелка вправо 15">
            <a:hlinkClick r:id="rId9" action="ppaction://hlinksldjump"/>
          </p:cNvPr>
          <p:cNvSpPr/>
          <p:nvPr/>
        </p:nvSpPr>
        <p:spPr>
          <a:xfrm>
            <a:off x="8143900" y="6205990"/>
            <a:ext cx="714380" cy="50004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7154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57396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4.44444E-6 L 0.37274 -0.00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39201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38663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7708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rot="10800000">
            <a:off x="0" y="2204864"/>
            <a:ext cx="9144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9992" y="3429000"/>
            <a:ext cx="4397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какой стороне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обочины  дороги должен двигаться пешеход? Почему?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00760" y="514351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правой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00760" y="5786454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левой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 descr="автомобиль6.gif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-2990143" y="1268760"/>
            <a:ext cx="2990143" cy="1512168"/>
          </a:xfrm>
          <a:prstGeom prst="rect">
            <a:avLst/>
          </a:prstGeom>
        </p:spPr>
      </p:pic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16-конечная звезда 33"/>
          <p:cNvSpPr/>
          <p:nvPr/>
        </p:nvSpPr>
        <p:spPr>
          <a:xfrm>
            <a:off x="2915816" y="1584176"/>
            <a:ext cx="3384376" cy="1008112"/>
          </a:xfrm>
          <a:prstGeom prst="star16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3275856" y="1656184"/>
            <a:ext cx="2664296" cy="1196752"/>
          </a:xfrm>
          <a:prstGeom prst="hear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ет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594" y="1571612"/>
            <a:ext cx="1643074" cy="1643074"/>
          </a:xfrm>
          <a:prstGeom prst="rect">
            <a:avLst/>
          </a:prstGeom>
        </p:spPr>
      </p:pic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9759E-6 L -1.2599 -4.59759E-6 " pathEditMode="relative" ptsTypes="AA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3636E-6 L 1.37604 0.00371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7752" y="3214686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какого возраста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разрешено на велосипеде выезжать за пределы двора?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00760" y="564357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7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00760" y="492919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14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12-конечная звезда 33"/>
          <p:cNvSpPr/>
          <p:nvPr/>
        </p:nvSpPr>
        <p:spPr>
          <a:xfrm>
            <a:off x="2627784" y="1556792"/>
            <a:ext cx="3456384" cy="1335068"/>
          </a:xfrm>
          <a:prstGeom prst="star12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3059832" y="1772816"/>
            <a:ext cx="2592288" cy="1074420"/>
          </a:xfrm>
          <a:prstGeom prst="hear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417430" y="1226113"/>
            <a:ext cx="1453406" cy="1774259"/>
            <a:chOff x="9417430" y="1226113"/>
            <a:chExt cx="1453406" cy="1774259"/>
          </a:xfrm>
        </p:grpSpPr>
        <p:pic>
          <p:nvPicPr>
            <p:cNvPr id="16" name="Рисунок 15" descr="transporta-441.gif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flipH="1">
              <a:off x="9417430" y="2071678"/>
              <a:ext cx="1453406" cy="928694"/>
            </a:xfrm>
            <a:prstGeom prst="rect">
              <a:avLst/>
            </a:prstGeom>
          </p:spPr>
        </p:pic>
        <p:pic>
          <p:nvPicPr>
            <p:cNvPr id="17" name="Рисунок 16" descr="2мал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8413" y="1226113"/>
              <a:ext cx="789258" cy="155994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1001420" y="1285860"/>
            <a:ext cx="1453407" cy="1714512"/>
            <a:chOff x="11001420" y="1285860"/>
            <a:chExt cx="1453407" cy="1714512"/>
          </a:xfrm>
        </p:grpSpPr>
        <p:pic>
          <p:nvPicPr>
            <p:cNvPr id="15" name="Рисунок 14" descr="transporta-441.gif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1001420" y="2071678"/>
              <a:ext cx="1453407" cy="928694"/>
            </a:xfrm>
            <a:prstGeom prst="rect">
              <a:avLst/>
            </a:prstGeom>
          </p:spPr>
        </p:pic>
        <p:pic>
          <p:nvPicPr>
            <p:cNvPr id="20" name="Рисунок 19" descr="2де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8611" y="1285860"/>
              <a:ext cx="851689" cy="1285884"/>
            </a:xfrm>
            <a:prstGeom prst="rect">
              <a:avLst/>
            </a:prstGeom>
          </p:spPr>
        </p:pic>
      </p:grp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  <p:sp>
        <p:nvSpPr>
          <p:cNvPr id="27" name="Стрелка вправо 26">
            <a:hlinkClick r:id="rId6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6559E-6 L -1.39375 1.16559E-6 " pathEditMode="relative" ptsTypes="AA">
                                      <p:cBhvr>
                                        <p:cTn id="3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46945E-18 -2.39593E-6 L -1.48056 -2.39593E-6 " pathEditMode="relative" ptsTypes="AA">
                                      <p:cBhvr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3438" y="3068960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3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может указать нам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то, что в данном месте можно переходить улицу?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14290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944752" y="243524"/>
            <a:ext cx="556338" cy="2705828"/>
            <a:chOff x="722932" y="404664"/>
            <a:chExt cx="1000620" cy="486665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141996" y="2047718"/>
              <a:ext cx="166738" cy="322359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светофор зел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932" y="404664"/>
              <a:ext cx="1000620" cy="308777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285852" y="1643050"/>
            <a:ext cx="2351846" cy="1284997"/>
            <a:chOff x="5574636" y="1976178"/>
            <a:chExt cx="1706400" cy="932339"/>
          </a:xfrm>
        </p:grpSpPr>
        <p:sp>
          <p:nvSpPr>
            <p:cNvPr id="42" name="Трапеция 41"/>
            <p:cNvSpPr/>
            <p:nvPr/>
          </p:nvSpPr>
          <p:spPr>
            <a:xfrm>
              <a:off x="5729351" y="2304060"/>
              <a:ext cx="1429200" cy="1080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Трапеция 42"/>
            <p:cNvSpPr/>
            <p:nvPr/>
          </p:nvSpPr>
          <p:spPr>
            <a:xfrm>
              <a:off x="5652120" y="2505659"/>
              <a:ext cx="1567076" cy="146296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Трапеция 43"/>
            <p:cNvSpPr/>
            <p:nvPr/>
          </p:nvSpPr>
          <p:spPr>
            <a:xfrm>
              <a:off x="5574636" y="2764501"/>
              <a:ext cx="1706400" cy="144016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Трапеция 44"/>
            <p:cNvSpPr/>
            <p:nvPr/>
          </p:nvSpPr>
          <p:spPr>
            <a:xfrm>
              <a:off x="5782445" y="2123691"/>
              <a:ext cx="1332000" cy="900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Трапеция 45"/>
            <p:cNvSpPr/>
            <p:nvPr/>
          </p:nvSpPr>
          <p:spPr>
            <a:xfrm>
              <a:off x="5826254" y="1976178"/>
              <a:ext cx="1260000" cy="72008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299544"/>
            <a:ext cx="1000132" cy="2650745"/>
            <a:chOff x="4347267" y="1590928"/>
            <a:chExt cx="1428760" cy="368245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000628" y="2071678"/>
              <a:ext cx="126383" cy="3201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347267" y="1590928"/>
              <a:ext cx="1428760" cy="15001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Стихи о дорожных знаках. Дорожный знак. Пешеходный переход.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8705" y="1662367"/>
              <a:ext cx="1285882" cy="137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Скругленный прямоугольник 47"/>
          <p:cNvSpPr/>
          <p:nvPr/>
        </p:nvSpPr>
        <p:spPr>
          <a:xfrm>
            <a:off x="4714876" y="518532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«Зебра»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14876" y="4611362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Ларек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14876" y="5756566"/>
            <a:ext cx="221457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«Светофор»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643702" y="4611362"/>
            <a:ext cx="2214578" cy="1049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Знак «Пешеходный переход»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00892" y="5756566"/>
            <a:ext cx="181958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Фонарь</a:t>
            </a:r>
          </a:p>
        </p:txBody>
      </p:sp>
      <p:sp>
        <p:nvSpPr>
          <p:cNvPr id="57" name="16-конечная звезда 56"/>
          <p:cNvSpPr/>
          <p:nvPr/>
        </p:nvSpPr>
        <p:spPr>
          <a:xfrm>
            <a:off x="4268232" y="1613064"/>
            <a:ext cx="3256096" cy="1296144"/>
          </a:xfrm>
          <a:prstGeom prst="star16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ердце 54"/>
          <p:cNvSpPr/>
          <p:nvPr/>
        </p:nvSpPr>
        <p:spPr>
          <a:xfrm>
            <a:off x="4500562" y="1714488"/>
            <a:ext cx="2714644" cy="1071570"/>
          </a:xfrm>
          <a:prstGeom prst="hear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ердце 34"/>
          <p:cNvSpPr/>
          <p:nvPr/>
        </p:nvSpPr>
        <p:spPr>
          <a:xfrm>
            <a:off x="4357686" y="1571612"/>
            <a:ext cx="2643206" cy="1214422"/>
          </a:xfrm>
          <a:prstGeom prst="hear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ердце 33"/>
          <p:cNvSpPr/>
          <p:nvPr/>
        </p:nvSpPr>
        <p:spPr>
          <a:xfrm>
            <a:off x="4357686" y="1571612"/>
            <a:ext cx="2786114" cy="1214446"/>
          </a:xfrm>
          <a:prstGeom prst="hear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ДА!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16-конечная звезда 55"/>
          <p:cNvSpPr/>
          <p:nvPr/>
        </p:nvSpPr>
        <p:spPr>
          <a:xfrm>
            <a:off x="4355976" y="1556792"/>
            <a:ext cx="3143272" cy="1357322"/>
          </a:xfrm>
          <a:prstGeom prst="star16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НЕТ!</a:t>
            </a:r>
            <a:endParaRPr lang="ru-RU" sz="4800" b="1" dirty="0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дет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214290"/>
            <a:ext cx="1357322" cy="1357322"/>
          </a:xfrm>
          <a:prstGeom prst="rect">
            <a:avLst/>
          </a:prstGeom>
        </p:spPr>
      </p:pic>
      <p:pic>
        <p:nvPicPr>
          <p:cNvPr id="31" name="Рисунок 30" descr="дети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14290"/>
            <a:ext cx="1357322" cy="1357322"/>
          </a:xfrm>
          <a:prstGeom prst="rect">
            <a:avLst/>
          </a:prstGeom>
        </p:spPr>
      </p:pic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7" y="2857496"/>
            <a:ext cx="4143403" cy="3778023"/>
          </a:xfrm>
          <a:prstGeom prst="rect">
            <a:avLst/>
          </a:prstGeom>
        </p:spPr>
      </p:pic>
      <p:sp>
        <p:nvSpPr>
          <p:cNvPr id="32" name="Стрелка вправо 31">
            <a:hlinkClick r:id="rId7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4792E-6 L -0.81823 -0.008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73 -0.0081 L -0.00364 0.1727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8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20167 L -0.52344 0.2016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57" grpId="1" animBg="1"/>
      <p:bldP spid="55" grpId="0" animBg="1"/>
      <p:bldP spid="55" grpId="1" animBg="1"/>
      <p:bldP spid="35" grpId="0" animBg="1"/>
      <p:bldP spid="35" grpId="1" animBg="1"/>
      <p:bldP spid="34" grpId="0" animBg="1"/>
      <p:bldP spid="34" grpId="1" animBg="1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автомобиль-бибиш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86248" y="2643183"/>
            <a:ext cx="4408126" cy="421481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214414" y="0"/>
            <a:ext cx="6643734" cy="2928934"/>
          </a:xfrm>
          <a:prstGeom prst="cloudCallout">
            <a:avLst>
              <a:gd name="adj1" fmla="val 12932"/>
              <a:gd name="adj2" fmla="val 10229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ctr">
              <a:tabLst>
                <a:tab pos="268288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автомобиль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5584" flipH="1">
            <a:off x="9528496" y="76777"/>
            <a:ext cx="2130274" cy="1693506"/>
          </a:xfrm>
          <a:prstGeom prst="rect">
            <a:avLst/>
          </a:prstGeom>
        </p:spPr>
      </p:pic>
      <p:pic>
        <p:nvPicPr>
          <p:cNvPr id="12" name="Рисунок 11" descr="дети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79512" y="3115048"/>
            <a:ext cx="3600400" cy="3600400"/>
          </a:xfrm>
          <a:prstGeom prst="rect">
            <a:avLst/>
          </a:prstGeom>
        </p:spPr>
      </p:pic>
      <p:pic>
        <p:nvPicPr>
          <p:cNvPr id="14" name="Рисунок 13" descr="автомобиль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396536" y="1052736"/>
            <a:ext cx="1928826" cy="1662781"/>
          </a:xfrm>
          <a:prstGeom prst="rect">
            <a:avLst/>
          </a:prstGeom>
        </p:spPr>
      </p:pic>
      <p:pic>
        <p:nvPicPr>
          <p:cNvPr id="13" name="Рисунок 12" descr="автомобиль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928990" y="0"/>
            <a:ext cx="2062685" cy="1554277"/>
          </a:xfrm>
          <a:prstGeom prst="rect">
            <a:avLst/>
          </a:prstGeom>
        </p:spPr>
      </p:pic>
      <p:pic>
        <p:nvPicPr>
          <p:cNvPr id="10" name="Рисунок 9" descr="автомобиль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48861" y="404664"/>
            <a:ext cx="1548861" cy="1643074"/>
          </a:xfrm>
          <a:prstGeom prst="rect">
            <a:avLst/>
          </a:prstGeom>
        </p:spPr>
      </p:pic>
      <p:pic>
        <p:nvPicPr>
          <p:cNvPr id="15" name="Рисунок 14" descr="автомобиль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214742" y="1571612"/>
            <a:ext cx="2966472" cy="150019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85918" y="928670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tabLst>
                <a:tab pos="268288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Уж они –то знают какие неприятности ждут того, кто нарушит эти правила!</a:t>
            </a:r>
          </a:p>
          <a:p>
            <a:pPr indent="268288">
              <a:tabLst>
                <a:tab pos="268288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помогут мне в этом мои </a:t>
            </a:r>
          </a:p>
          <a:p>
            <a:pPr indent="268288">
              <a:tabLst>
                <a:tab pos="268288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друзья – автомобили! </a:t>
            </a:r>
          </a:p>
        </p:txBody>
      </p:sp>
    </p:spTree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32482 7.40741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6771 0 " pathEditMode="relative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7.40741E-7 L -0.32778 -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88889E-6 1.48148E-6 L -0.23143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4.44444E-6 L 0.2823 -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27984" y="4797152"/>
            <a:ext cx="4359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Подскажи мальчику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девочке, как правильно обойти транспортные средства?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http://www.gifted.uconn.edu/nviews/images/s_bus.gif"/>
          <p:cNvSpPr>
            <a:spLocks noChangeAspect="1" noChangeArrowheads="1"/>
          </p:cNvSpPr>
          <p:nvPr/>
        </p:nvSpPr>
        <p:spPr bwMode="auto">
          <a:xfrm>
            <a:off x="63500" y="-136525"/>
            <a:ext cx="4838700" cy="4867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gifted.uconn.edu/nviews/images/s_bus.gif"/>
          <p:cNvSpPr>
            <a:spLocks noChangeAspect="1" noChangeArrowheads="1"/>
          </p:cNvSpPr>
          <p:nvPr/>
        </p:nvSpPr>
        <p:spPr bwMode="auto">
          <a:xfrm>
            <a:off x="63500" y="-136525"/>
            <a:ext cx="4838700" cy="4867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www.gifted.uconn.edu/nviews/images/s_bus.gif"/>
          <p:cNvSpPr>
            <a:spLocks noChangeAspect="1" noChangeArrowheads="1"/>
          </p:cNvSpPr>
          <p:nvPr/>
        </p:nvSpPr>
        <p:spPr bwMode="auto">
          <a:xfrm>
            <a:off x="63500" y="-136525"/>
            <a:ext cx="4838700" cy="4867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авто1.png"/>
          <p:cNvPicPr>
            <a:picLocks noChangeAspect="1"/>
          </p:cNvPicPr>
          <p:nvPr/>
        </p:nvPicPr>
        <p:blipFill>
          <a:blip r:embed="rId2" cstate="print"/>
          <a:srcRect l="3628" r="3880"/>
          <a:stretch>
            <a:fillRect/>
          </a:stretch>
        </p:blipFill>
        <p:spPr>
          <a:xfrm flipH="1">
            <a:off x="642910" y="1357298"/>
            <a:ext cx="2905338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 descr="трамва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2736305" cy="1838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ма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00628" y="2857496"/>
            <a:ext cx="1296144" cy="2749031"/>
          </a:xfrm>
          <a:prstGeom prst="rect">
            <a:avLst/>
          </a:prstGeom>
        </p:spPr>
      </p:pic>
      <p:pic>
        <p:nvPicPr>
          <p:cNvPr id="28" name="Рисунок 27" descr="де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786058"/>
            <a:ext cx="1196273" cy="26329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71736" y="857232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290" y="285728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Автобус – сзади!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6380" y="285728"/>
            <a:ext cx="321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Трамвай – спереди!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963345"/>
            <a:ext cx="4143403" cy="3778023"/>
          </a:xfrm>
          <a:prstGeom prst="rect">
            <a:avLst/>
          </a:prstGeom>
        </p:spPr>
      </p:pic>
      <p:sp>
        <p:nvSpPr>
          <p:cNvPr id="32" name="Стрелка вправо 31">
            <a:hlinkClick r:id="rId7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34135E-6 C -0.00695 -0.00486 -0.02466 -0.01272 -0.04098 -0.02937 C -0.05712 -0.04602 -0.06928 -0.08048 -0.09775 -0.10107 C -0.12639 -0.12119 -0.16303 -0.13529 -0.2132 -0.15009 C -0.26337 -0.16513 -0.36146 -0.16513 -0.39931 -0.19033 C -0.43716 -0.21577 -0.43664 -0.26041 -0.4408 -0.30319 C -0.44497 -0.34598 -0.42744 -0.41675 -0.42396 -0.44658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2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087 C 0.02899 -0.02127 0.05798 -0.05273 0.08784 -0.08441 C 0.11788 -0.11656 0.16041 -0.14847 0.17864 -0.18108 C 0.19687 -0.21369 0.19618 -0.25 0.19722 -0.28029 C 0.19826 -0.31059 0.19097 -0.33418 0.18489 -0.36216 C 0.17882 -0.39015 0.16545 -0.43016 0.16024 -0.44819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2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светоф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7954" y="404664"/>
            <a:ext cx="1214446" cy="37476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60032" y="4581128"/>
            <a:ext cx="3890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Вопрос 5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spcBef>
                <a:spcPts val="12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чем говорят нам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сигналы светофора?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476672"/>
            <a:ext cx="4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Проверь свои знания!</a:t>
            </a:r>
            <a:endParaRPr lang="ru-RU" sz="3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7007872" y="606620"/>
            <a:ext cx="1092520" cy="109252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ьная выноска 27"/>
          <p:cNvSpPr/>
          <p:nvPr/>
        </p:nvSpPr>
        <p:spPr>
          <a:xfrm>
            <a:off x="2195736" y="1628800"/>
            <a:ext cx="3960440" cy="1224136"/>
          </a:xfrm>
          <a:prstGeom prst="wedgeEllipseCallout">
            <a:avLst>
              <a:gd name="adj1" fmla="val 79335"/>
              <a:gd name="adj2" fmla="val -8344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Стоп!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2195736" y="1628800"/>
            <a:ext cx="3960440" cy="1224136"/>
          </a:xfrm>
          <a:prstGeom prst="wedgeEllipseCallout">
            <a:avLst>
              <a:gd name="adj1" fmla="val 79335"/>
              <a:gd name="adj2" fmla="val 1768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Жди!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20272" y="1772816"/>
            <a:ext cx="1092520" cy="109252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020272" y="3068960"/>
            <a:ext cx="1092520" cy="1092520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ьная выноска 31"/>
          <p:cNvSpPr/>
          <p:nvPr/>
        </p:nvSpPr>
        <p:spPr>
          <a:xfrm>
            <a:off x="2195736" y="1628800"/>
            <a:ext cx="3960440" cy="1224136"/>
          </a:xfrm>
          <a:prstGeom prst="wedgeEllipseCallout">
            <a:avLst>
              <a:gd name="adj1" fmla="val 76138"/>
              <a:gd name="adj2" fmla="val 12225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Иди!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" name="Стрелка вправо 37">
            <a:hlinkClick r:id="rId4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00100" y="57148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МБОУ - СОШ № 165 г.Екатеринбурга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автомобиль-биби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143403" cy="37780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64088" y="4365104"/>
            <a:ext cx="303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5805264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63903" y="1861515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67232" y="1916832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дет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33761"/>
            <a:ext cx="1944216" cy="1944216"/>
          </a:xfrm>
          <a:prstGeom prst="rect">
            <a:avLst/>
          </a:prstGeom>
        </p:spPr>
      </p:pic>
      <p:sp>
        <p:nvSpPr>
          <p:cNvPr id="11" name="Трапеция 10"/>
          <p:cNvSpPr/>
          <p:nvPr/>
        </p:nvSpPr>
        <p:spPr>
          <a:xfrm>
            <a:off x="5729351" y="2304060"/>
            <a:ext cx="1429200" cy="108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5652120" y="2505659"/>
            <a:ext cx="1567076" cy="14629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5574636" y="2764501"/>
            <a:ext cx="1706400" cy="14401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5782445" y="2123691"/>
            <a:ext cx="1332000" cy="90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5826254" y="1976178"/>
            <a:ext cx="1260000" cy="72008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034" y="1571612"/>
            <a:ext cx="565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Правила 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дорожного движения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1920" y="3212976"/>
            <a:ext cx="478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для детей и подростков   </a:t>
            </a:r>
            <a:endParaRPr lang="ru-RU" sz="20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8244472" y="6309320"/>
            <a:ext cx="576000" cy="360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7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11560" y="3573016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Изображения и тексты: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Картинки машин, детей:</a:t>
            </a:r>
          </a:p>
          <a:p>
            <a:pPr marL="514350" indent="-51435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Программное обеспечение: 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 создания презентации  -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2007;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обработки изображение и создания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gif-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анимации -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Photoshop CS5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51435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Музыка: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 коллекции музыкальных файлов домашнего ноутбука.</a:t>
            </a:r>
          </a:p>
          <a:p>
            <a:pPr marL="266700" indent="-266700">
              <a:buFont typeface="Arial" pitchFamily="34" charset="0"/>
              <a:buChar char="•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63903" y="1861515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67232" y="1916832"/>
            <a:ext cx="608416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дет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33761"/>
            <a:ext cx="1944216" cy="1944216"/>
          </a:xfrm>
          <a:prstGeom prst="rect">
            <a:avLst/>
          </a:prstGeom>
        </p:spPr>
      </p:pic>
      <p:sp>
        <p:nvSpPr>
          <p:cNvPr id="11" name="Трапеция 10"/>
          <p:cNvSpPr/>
          <p:nvPr/>
        </p:nvSpPr>
        <p:spPr>
          <a:xfrm>
            <a:off x="5729351" y="2304060"/>
            <a:ext cx="1429200" cy="108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5652120" y="2505659"/>
            <a:ext cx="1567076" cy="14629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5574636" y="2764501"/>
            <a:ext cx="1706400" cy="144016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5782445" y="2123691"/>
            <a:ext cx="1332000" cy="900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5826254" y="1976178"/>
            <a:ext cx="1260000" cy="72008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034" y="1571612"/>
            <a:ext cx="5656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«Правила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дорожного движения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для детей и подростков»   </a:t>
            </a:r>
          </a:p>
          <a:p>
            <a:endParaRPr lang="ru-RU" sz="28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8244408" y="5949280"/>
            <a:ext cx="576064" cy="64807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99592" y="260648"/>
            <a:ext cx="7772400" cy="1143000"/>
          </a:xfrm>
          <a:prstGeom prst="rect">
            <a:avLst/>
          </a:prstGeom>
        </p:spPr>
        <p:txBody>
          <a:bodyPr bIns="9144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работе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314096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использованы следующие материалы и средства: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971600" y="0"/>
            <a:ext cx="7128792" cy="3000372"/>
          </a:xfrm>
          <a:prstGeom prst="cloudCallout">
            <a:avLst>
              <a:gd name="adj1" fmla="val -10229"/>
              <a:gd name="adj2" fmla="val 86439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дет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1554" y="2996952"/>
            <a:ext cx="3861048" cy="386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114298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Ты с подружкою гуляешь,</a:t>
            </a:r>
          </a:p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 обочине шагаешь?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5716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Держись  левой стороны,</a:t>
            </a:r>
          </a:p>
          <a:p>
            <a:pPr marL="630238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 машины все видны!</a:t>
            </a:r>
          </a:p>
          <a:p>
            <a:pPr marL="630238" algn="ctr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автомобиль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356992" y="1587226"/>
            <a:ext cx="4968552" cy="5270774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8437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6875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3" name="Рисунок 12" descr="дети.gif"/>
          <p:cNvPicPr>
            <a:picLocks noChangeAspect="1"/>
          </p:cNvPicPr>
          <p:nvPr/>
        </p:nvPicPr>
        <p:blipFill>
          <a:blip r:embed="rId3" cstate="print"/>
          <a:srcRect b="42453"/>
          <a:stretch>
            <a:fillRect/>
          </a:stretch>
        </p:blipFill>
        <p:spPr>
          <a:xfrm>
            <a:off x="-1159369" y="928670"/>
            <a:ext cx="10303369" cy="592933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500166" y="0"/>
            <a:ext cx="4857784" cy="1928802"/>
          </a:xfrm>
          <a:prstGeom prst="cloudCallout">
            <a:avLst>
              <a:gd name="adj1" fmla="val 40549"/>
              <a:gd name="adj2" fmla="val 193398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796" y="642918"/>
            <a:ext cx="152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Почему? 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дети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284984"/>
            <a:ext cx="3240360" cy="3240360"/>
          </a:xfrm>
          <a:prstGeom prst="rect">
            <a:avLst/>
          </a:prstGeom>
        </p:spPr>
      </p:pic>
      <p:pic>
        <p:nvPicPr>
          <p:cNvPr id="12" name="Рисунок 11" descr="дети2.gif"/>
          <p:cNvPicPr>
            <a:picLocks noChangeAspect="1"/>
          </p:cNvPicPr>
          <p:nvPr/>
        </p:nvPicPr>
        <p:blipFill>
          <a:blip r:embed="rId4" cstate="print"/>
          <a:srcRect b="-3598"/>
          <a:stretch>
            <a:fillRect/>
          </a:stretch>
        </p:blipFill>
        <p:spPr>
          <a:xfrm flipH="1">
            <a:off x="0" y="3284984"/>
            <a:ext cx="3203848" cy="3319117"/>
          </a:xfrm>
          <a:prstGeom prst="rect">
            <a:avLst/>
          </a:prstGeom>
        </p:spPr>
      </p:pic>
      <p:pic>
        <p:nvPicPr>
          <p:cNvPr id="10" name="Рисунок 9" descr="автомобиль2.gif"/>
          <p:cNvPicPr>
            <a:picLocks noChangeAspect="1"/>
          </p:cNvPicPr>
          <p:nvPr/>
        </p:nvPicPr>
        <p:blipFill>
          <a:blip r:embed="rId5" cstate="print"/>
          <a:srcRect b="4396"/>
          <a:stretch>
            <a:fillRect/>
          </a:stretch>
        </p:blipFill>
        <p:spPr>
          <a:xfrm flipH="1">
            <a:off x="3707903" y="1653438"/>
            <a:ext cx="4945718" cy="501592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285728"/>
            <a:ext cx="5572132" cy="3000372"/>
          </a:xfrm>
          <a:prstGeom prst="cloudCallout">
            <a:avLst>
              <a:gd name="adj1" fmla="val 47139"/>
              <a:gd name="adj2" fmla="val 89066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571612"/>
            <a:ext cx="214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вам отвечу!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85723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Они едут вам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навстречу!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6.93889E-18 L 1.11823 6.93889E-18 " pathEditMode="relative" ptsTypes="AA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7.40741E-7 L -0.99219 7.40741E-7 " pathEditMode="relative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1" name="Рисунок 10" descr="дети2.gif"/>
          <p:cNvPicPr>
            <a:picLocks noChangeAspect="1"/>
          </p:cNvPicPr>
          <p:nvPr/>
        </p:nvPicPr>
        <p:blipFill>
          <a:blip r:embed="rId3" cstate="print"/>
          <a:srcRect l="59157" b="45850"/>
          <a:stretch>
            <a:fillRect/>
          </a:stretch>
        </p:blipFill>
        <p:spPr>
          <a:xfrm flipH="1">
            <a:off x="3929058" y="0"/>
            <a:ext cx="5214942" cy="691411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23528" y="500042"/>
            <a:ext cx="5040560" cy="3577030"/>
          </a:xfrm>
          <a:prstGeom prst="cloudCallout">
            <a:avLst>
              <a:gd name="adj1" fmla="val 71908"/>
              <a:gd name="adj2" fmla="val 7029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2729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Раз куда-то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мы спешили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рванулись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напрямик!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11" name="Рисунок 10" descr="дети2.gif"/>
          <p:cNvPicPr>
            <a:picLocks noChangeAspect="1"/>
          </p:cNvPicPr>
          <p:nvPr/>
        </p:nvPicPr>
        <p:blipFill>
          <a:blip r:embed="rId3" cstate="print"/>
          <a:srcRect l="16006" r="43684" b="43846"/>
          <a:stretch>
            <a:fillRect/>
          </a:stretch>
        </p:blipFill>
        <p:spPr>
          <a:xfrm flipH="1">
            <a:off x="0" y="90837"/>
            <a:ext cx="4857752" cy="676716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355976" y="214290"/>
            <a:ext cx="4788024" cy="3573016"/>
          </a:xfrm>
          <a:prstGeom prst="cloudCallout">
            <a:avLst>
              <a:gd name="adj1" fmla="val -66760"/>
              <a:gd name="adj2" fmla="val 6944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292567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машины тормозили,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шарахались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них!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50909"/>
          <a:stretch>
            <a:fillRect/>
          </a:stretch>
        </p:blipFill>
        <p:spPr>
          <a:xfrm>
            <a:off x="0" y="0"/>
            <a:ext cx="9143999" cy="6000719"/>
          </a:xfrm>
          <a:prstGeom prst="rect">
            <a:avLst/>
          </a:prstGeom>
        </p:spPr>
      </p:pic>
      <p:pic>
        <p:nvPicPr>
          <p:cNvPr id="8" name="Рисунок 7" descr="автомобиль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4000" y="2995266"/>
            <a:ext cx="4729404" cy="407707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95536" y="0"/>
            <a:ext cx="5832648" cy="3140968"/>
          </a:xfrm>
          <a:prstGeom prst="cloudCallout">
            <a:avLst>
              <a:gd name="adj1" fmla="val 35314"/>
              <a:gd name="adj2" fmla="val 85773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3640936" y="3185592"/>
            <a:ext cx="3640936" cy="3672408"/>
            <a:chOff x="-4429000" y="3857628"/>
            <a:chExt cx="5143536" cy="5187996"/>
          </a:xfrm>
        </p:grpSpPr>
        <p:sp>
          <p:nvSpPr>
            <p:cNvPr id="10" name="Овал 9"/>
            <p:cNvSpPr/>
            <p:nvPr/>
          </p:nvSpPr>
          <p:spPr>
            <a:xfrm>
              <a:off x="-1044624" y="63813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дети2.gif"/>
            <p:cNvPicPr>
              <a:picLocks noChangeAspect="1"/>
            </p:cNvPicPr>
            <p:nvPr/>
          </p:nvPicPr>
          <p:blipFill>
            <a:blip r:embed="rId5" cstate="print"/>
            <a:srcRect b="-865"/>
            <a:stretch>
              <a:fillRect/>
            </a:stretch>
          </p:blipFill>
          <p:spPr>
            <a:xfrm flipH="1">
              <a:off x="-4429000" y="3857628"/>
              <a:ext cx="5143536" cy="518799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8605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Из под колес вас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еле-еле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живыми вытащить успели!!!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52223 -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4.07407E-6 L 0.43142 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ДД для учащихся МБОУ-СОШ №165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 для учащихся МБОУ-СОШ №165</Template>
  <TotalTime>0</TotalTime>
  <Words>611</Words>
  <Application>Microsoft Office PowerPoint</Application>
  <PresentationFormat>Экран (4:3)</PresentationFormat>
  <Paragraphs>155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ПДД для учащихся МБОУ-СОШ №165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165</dc:creator>
  <cp:lastModifiedBy>165</cp:lastModifiedBy>
  <cp:revision>1</cp:revision>
  <dcterms:created xsi:type="dcterms:W3CDTF">2013-10-14T05:02:12Z</dcterms:created>
  <dcterms:modified xsi:type="dcterms:W3CDTF">2013-10-14T05:02:57Z</dcterms:modified>
</cp:coreProperties>
</file>